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29" r:id="rId3"/>
    <p:sldId id="299" r:id="rId4"/>
    <p:sldId id="256" r:id="rId5"/>
    <p:sldId id="301" r:id="rId6"/>
    <p:sldId id="302" r:id="rId7"/>
    <p:sldId id="326" r:id="rId8"/>
    <p:sldId id="327" r:id="rId9"/>
    <p:sldId id="330" r:id="rId10"/>
    <p:sldId id="328" r:id="rId11"/>
    <p:sldId id="331" r:id="rId12"/>
    <p:sldId id="304" r:id="rId13"/>
    <p:sldId id="305" r:id="rId14"/>
    <p:sldId id="332" r:id="rId15"/>
    <p:sldId id="333" r:id="rId16"/>
    <p:sldId id="310" r:id="rId17"/>
    <p:sldId id="297" r:id="rId1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Segments – Mobile users</a:t>
            </a:r>
          </a:p>
        </p:txBody>
      </p:sp>
      <p:sp>
        <p:nvSpPr>
          <p:cNvPr id="6" name="Rectangle 5"/>
          <p:cNvSpPr/>
          <p:nvPr/>
        </p:nvSpPr>
        <p:spPr>
          <a:xfrm>
            <a:off x="685800" y="1657350"/>
            <a:ext cx="7924800" cy="1938992"/>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Is there a difference in cost and views depending on whether the video was viewed on a computer, mobile device or a tablet? </a:t>
            </a:r>
            <a:endParaRPr lang="en-IN" sz="2400" b="1" dirty="0" smtClean="0">
              <a:solidFill>
                <a:schemeClr val="bg2">
                  <a:lumMod val="25000"/>
                </a:schemeClr>
              </a:solidFill>
            </a:endParaRPr>
          </a:p>
          <a:p>
            <a:pPr marL="341313" lvl="0" indent="-341313">
              <a:spcBef>
                <a:spcPct val="0"/>
              </a:spcBef>
              <a:buFont typeface="Arial" pitchFamily="34" charset="0"/>
              <a:buChar char="•"/>
            </a:pPr>
            <a:r>
              <a:rPr lang="en-IN" sz="2400" b="1" dirty="0" smtClean="0">
                <a:solidFill>
                  <a:schemeClr val="bg2">
                    <a:lumMod val="25000"/>
                  </a:schemeClr>
                </a:solidFill>
              </a:rPr>
              <a:t>If </a:t>
            </a:r>
            <a:r>
              <a:rPr lang="en-IN" sz="2400" b="1" dirty="0" smtClean="0">
                <a:solidFill>
                  <a:schemeClr val="bg2">
                    <a:lumMod val="25000"/>
                  </a:schemeClr>
                </a:solidFill>
              </a:rPr>
              <a:t>most users view your video ads on a mobile device, you want sharp images that will stand out on a smaller screen.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553998"/>
          </a:xfrm>
          <a:prstGeom prst="rect">
            <a:avLst/>
          </a:prstGeom>
        </p:spPr>
        <p:txBody>
          <a:bodyPr wrap="square">
            <a:spAutoFit/>
          </a:bodyPr>
          <a:lstStyle/>
          <a:p>
            <a:pPr lvl="0" algn="ctr">
              <a:spcBef>
                <a:spcPct val="0"/>
              </a:spcBef>
            </a:pPr>
            <a:r>
              <a:rPr lang="en-IN" sz="3000" b="1" dirty="0" smtClean="0">
                <a:solidFill>
                  <a:schemeClr val="accent6">
                    <a:lumMod val="75000"/>
                  </a:schemeClr>
                </a:solidFill>
                <a:latin typeface="Georgia" pitchFamily="18" charset="0"/>
              </a:rPr>
              <a:t>Segments – Mobile users</a:t>
            </a:r>
          </a:p>
        </p:txBody>
      </p:sp>
      <p:pic>
        <p:nvPicPr>
          <p:cNvPr id="7" name="Picture 6" descr="https://s3.amazonaws.com/Supermetrics/images/ti4.png"/>
          <p:cNvPicPr/>
          <p:nvPr/>
        </p:nvPicPr>
        <p:blipFill>
          <a:blip r:embed="rId3"/>
          <a:srcRect/>
          <a:stretch>
            <a:fillRect/>
          </a:stretch>
        </p:blipFill>
        <p:spPr bwMode="auto">
          <a:xfrm>
            <a:off x="1600200" y="1733550"/>
            <a:ext cx="5715000" cy="28194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742950"/>
            <a:ext cx="7848600" cy="600164"/>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Review the Video Targeting tab</a:t>
            </a:r>
          </a:p>
        </p:txBody>
      </p:sp>
      <p:sp>
        <p:nvSpPr>
          <p:cNvPr id="6" name="Rectangle 5"/>
          <p:cNvSpPr/>
          <p:nvPr/>
        </p:nvSpPr>
        <p:spPr>
          <a:xfrm>
            <a:off x="609600" y="16573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As you gather campaign performance data, you may want to add or exclude demographics. Similarly, you may discover interest, placements, or affinity groups to add or exclude.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These </a:t>
            </a:r>
            <a:r>
              <a:rPr lang="en-IN" sz="2600" b="1" dirty="0" smtClean="0">
                <a:solidFill>
                  <a:schemeClr val="bg2">
                    <a:lumMod val="25000"/>
                  </a:schemeClr>
                </a:solidFill>
              </a:rPr>
              <a:t>metrics are all available in the Video targeting tab of your </a:t>
            </a:r>
            <a:r>
              <a:rPr lang="en-IN" sz="2600" b="1" dirty="0" err="1" smtClean="0">
                <a:solidFill>
                  <a:schemeClr val="bg2">
                    <a:lumMod val="25000"/>
                  </a:schemeClr>
                </a:solidFill>
              </a:rPr>
              <a:t>AdWords</a:t>
            </a:r>
            <a:r>
              <a:rPr lang="en-IN" sz="2600" b="1" dirty="0" smtClean="0">
                <a:solidFill>
                  <a:schemeClr val="bg2">
                    <a:lumMod val="25000"/>
                  </a:schemeClr>
                </a:solidFill>
              </a:rPr>
              <a:t> campaign.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00164"/>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YouTube Visitors</a:t>
            </a:r>
          </a:p>
        </p:txBody>
      </p:sp>
      <p:sp>
        <p:nvSpPr>
          <p:cNvPr id="6" name="Rectangle 5"/>
          <p:cNvSpPr/>
          <p:nvPr/>
        </p:nvSpPr>
        <p:spPr>
          <a:xfrm>
            <a:off x="609600" y="1657350"/>
            <a:ext cx="8001000" cy="289310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This is a simple metric in Google Analytics and a good starting place available under Acquisition.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Who </a:t>
            </a:r>
            <a:r>
              <a:rPr lang="en-IN" sz="2600" b="1" dirty="0" smtClean="0">
                <a:solidFill>
                  <a:schemeClr val="bg2">
                    <a:lumMod val="25000"/>
                  </a:schemeClr>
                </a:solidFill>
              </a:rPr>
              <a:t>learned of your web site from YouTube (New visitors) compared to your other channels?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You </a:t>
            </a:r>
            <a:r>
              <a:rPr lang="en-IN" sz="2600" b="1" dirty="0" smtClean="0">
                <a:solidFill>
                  <a:schemeClr val="bg2">
                    <a:lumMod val="25000"/>
                  </a:schemeClr>
                </a:solidFill>
              </a:rPr>
              <a:t>can drill into Video Campaigns specifically or compare it in the context of all your existing </a:t>
            </a:r>
            <a:r>
              <a:rPr lang="en-IN" sz="2600" b="1" dirty="0" err="1" smtClean="0">
                <a:solidFill>
                  <a:schemeClr val="bg2">
                    <a:lumMod val="25000"/>
                  </a:schemeClr>
                </a:solidFill>
              </a:rPr>
              <a:t>AdWords</a:t>
            </a:r>
            <a:r>
              <a:rPr lang="en-IN" sz="2600" b="1" dirty="0" smtClean="0">
                <a:solidFill>
                  <a:schemeClr val="bg2">
                    <a:lumMod val="25000"/>
                  </a:schemeClr>
                </a:solidFill>
              </a:rPr>
              <a:t> Campaigns.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00164"/>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YouTube Referrals</a:t>
            </a:r>
          </a:p>
        </p:txBody>
      </p:sp>
      <p:sp>
        <p:nvSpPr>
          <p:cNvPr id="6" name="Rectangle 5"/>
          <p:cNvSpPr/>
          <p:nvPr/>
        </p:nvSpPr>
        <p:spPr>
          <a:xfrm>
            <a:off x="609600" y="16573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Remember that YouTube is a social channel.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So </a:t>
            </a:r>
            <a:r>
              <a:rPr lang="en-IN" sz="2600" b="1" dirty="0" smtClean="0">
                <a:solidFill>
                  <a:schemeClr val="bg2">
                    <a:lumMod val="25000"/>
                  </a:schemeClr>
                </a:solidFill>
              </a:rPr>
              <a:t>while you will want to review this in the context of your </a:t>
            </a:r>
            <a:r>
              <a:rPr lang="en-IN" sz="2600" b="1" dirty="0" err="1" smtClean="0">
                <a:solidFill>
                  <a:schemeClr val="bg2">
                    <a:lumMod val="25000"/>
                  </a:schemeClr>
                </a:solidFill>
              </a:rPr>
              <a:t>AdWords</a:t>
            </a:r>
            <a:r>
              <a:rPr lang="en-IN" sz="2600" b="1" dirty="0" smtClean="0">
                <a:solidFill>
                  <a:schemeClr val="bg2">
                    <a:lumMod val="25000"/>
                  </a:schemeClr>
                </a:solidFill>
              </a:rPr>
              <a:t> campaign in Google Analytics, also compare it to the other social channels you use to drive traffic – both paid and unpaid – as well as other referral sources.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00164"/>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Multi-Channel Funnels</a:t>
            </a:r>
          </a:p>
        </p:txBody>
      </p:sp>
      <p:sp>
        <p:nvSpPr>
          <p:cNvPr id="6" name="Rectangle 5"/>
          <p:cNvSpPr/>
          <p:nvPr/>
        </p:nvSpPr>
        <p:spPr>
          <a:xfrm>
            <a:off x="609600" y="16573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With Multi-Channel Funnels, you can see the visitor’s journey through your website and the influence of video.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By </a:t>
            </a:r>
            <a:r>
              <a:rPr lang="en-IN" sz="2600" b="1" dirty="0" smtClean="0">
                <a:solidFill>
                  <a:schemeClr val="bg2">
                    <a:lumMod val="25000"/>
                  </a:schemeClr>
                </a:solidFill>
              </a:rPr>
              <a:t>understanding the impact of each marketing channel compared to the others, you can make better decisions about how to budget moving forward.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1066800" y="1504950"/>
            <a:ext cx="7086600" cy="3108543"/>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Determining the purpose of your paid YouTube </a:t>
            </a:r>
            <a:r>
              <a:rPr lang="en-IN" sz="2600" b="1" dirty="0" smtClean="0">
                <a:solidFill>
                  <a:schemeClr val="bg2">
                    <a:lumMod val="25000"/>
                  </a:schemeClr>
                </a:solidFill>
              </a:rPr>
              <a:t>campaign </a:t>
            </a:r>
            <a:r>
              <a:rPr lang="en-IN" sz="2600" b="1" dirty="0" smtClean="0">
                <a:solidFill>
                  <a:schemeClr val="bg2">
                    <a:lumMod val="25000"/>
                  </a:schemeClr>
                </a:solidFill>
              </a:rPr>
              <a:t>will guide your decisions about what to measure. And these metrics are available in multiple places: YouTube Analytics, </a:t>
            </a:r>
            <a:r>
              <a:rPr lang="en-IN" sz="2600" b="1" dirty="0" err="1" smtClean="0">
                <a:solidFill>
                  <a:schemeClr val="bg2">
                    <a:lumMod val="25000"/>
                  </a:schemeClr>
                </a:solidFill>
              </a:rPr>
              <a:t>AdWords</a:t>
            </a:r>
            <a:r>
              <a:rPr lang="en-IN" sz="2600" b="1" dirty="0" smtClean="0">
                <a:solidFill>
                  <a:schemeClr val="bg2">
                    <a:lumMod val="25000"/>
                  </a:schemeClr>
                </a:solidFill>
              </a:rPr>
              <a:t>, and Google Analytics. </a:t>
            </a:r>
            <a:endParaRPr lang="en-IN" sz="2600" b="1" dirty="0" smtClean="0">
              <a:solidFill>
                <a:schemeClr val="bg2">
                  <a:lumMod val="25000"/>
                </a:schemeClr>
              </a:solidFill>
            </a:endParaRPr>
          </a:p>
          <a:p>
            <a:endParaRPr lang="en-IN" sz="2600" b="1" dirty="0" smtClean="0">
              <a:solidFill>
                <a:schemeClr val="bg2">
                  <a:lumMod val="25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533400" y="1485900"/>
            <a:ext cx="8153400" cy="1754326"/>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a:t>
            </a:r>
            <a:r>
              <a:rPr lang="en-IN" sz="3600" b="1" dirty="0" smtClean="0">
                <a:solidFill>
                  <a:schemeClr val="bg2">
                    <a:lumMod val="25000"/>
                  </a:schemeClr>
                </a:solidFill>
                <a:latin typeface="Georgia" pitchFamily="18" charset="0"/>
                <a:ea typeface="Verdana" pitchFamily="34" charset="0"/>
                <a:cs typeface="Verdana" pitchFamily="34" charset="0"/>
              </a:rPr>
              <a:t>14</a:t>
            </a:r>
            <a:endParaRPr lang="en-IN" sz="3600" b="1" dirty="0" smtClean="0">
              <a:solidFill>
                <a:schemeClr val="bg2">
                  <a:lumMod val="25000"/>
                </a:schemeClr>
              </a:solidFill>
              <a:latin typeface="Georgia" pitchFamily="18" charset="0"/>
              <a:ea typeface="Verdana" pitchFamily="34" charset="0"/>
              <a:cs typeface="Verdana" pitchFamily="34" charset="0"/>
            </a:endParaRP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ea typeface="Verdana" pitchFamily="34" charset="0"/>
                <a:cs typeface="Verdana" pitchFamily="34" charset="0"/>
              </a:rPr>
              <a:t>YouTube Channel Analytics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09600" y="1371600"/>
            <a:ext cx="7543800" cy="2495550"/>
          </a:xfrm>
          <a:prstGeom prst="rect">
            <a:avLst/>
          </a:prstGeom>
        </p:spPr>
        <p:txBody>
          <a:bodyPr vert="horz" lIns="91440" tIns="45720" rIns="91440" bIns="45720" rtlCol="0">
            <a:normAutofit/>
          </a:bodyPr>
          <a:lstStyle/>
          <a:p>
            <a:pPr>
              <a:spcBef>
                <a:spcPct val="20000"/>
              </a:spcBef>
            </a:pPr>
            <a:r>
              <a:rPr lang="en-IN" sz="3700" b="1" dirty="0" smtClean="0">
                <a:solidFill>
                  <a:schemeClr val="accent6">
                    <a:lumMod val="75000"/>
                  </a:schemeClr>
                </a:solidFill>
                <a:latin typeface="Georgia" pitchFamily="18" charset="0"/>
                <a:ea typeface="Arial Unicode MS" pitchFamily="34" charset="-128"/>
                <a:cs typeface="Arial Unicode MS" pitchFamily="34" charset="-128"/>
              </a:rPr>
              <a:t>There are multiple ways </a:t>
            </a:r>
            <a:r>
              <a:rPr lang="en-IN" sz="2600" b="1" dirty="0" smtClean="0">
                <a:solidFill>
                  <a:schemeClr val="bg2">
                    <a:lumMod val="25000"/>
                  </a:schemeClr>
                </a:solidFill>
                <a:ea typeface="Arial Unicode MS" pitchFamily="34" charset="-128"/>
                <a:cs typeface="Arial Unicode MS" pitchFamily="34" charset="-128"/>
              </a:rPr>
              <a:t>to </a:t>
            </a:r>
            <a:r>
              <a:rPr lang="en-IN" sz="2600" b="1" dirty="0" smtClean="0">
                <a:solidFill>
                  <a:schemeClr val="bg2">
                    <a:lumMod val="25000"/>
                  </a:schemeClr>
                </a:solidFill>
                <a:ea typeface="Arial Unicode MS" pitchFamily="34" charset="-128"/>
                <a:cs typeface="Arial Unicode MS" pitchFamily="34" charset="-128"/>
              </a:rPr>
              <a:t>view the performance of your YouTube </a:t>
            </a:r>
            <a:r>
              <a:rPr lang="en-IN" sz="2600" b="1" dirty="0" smtClean="0">
                <a:solidFill>
                  <a:schemeClr val="bg2">
                    <a:lumMod val="25000"/>
                  </a:schemeClr>
                </a:solidFill>
                <a:ea typeface="Arial Unicode MS" pitchFamily="34" charset="-128"/>
                <a:cs typeface="Arial Unicode MS" pitchFamily="34" charset="-128"/>
              </a:rPr>
              <a:t>Campaign and we will cover some of the ways </a:t>
            </a:r>
            <a:r>
              <a:rPr lang="en-IN" sz="2600" b="1" dirty="0" smtClean="0">
                <a:solidFill>
                  <a:schemeClr val="bg2">
                    <a:lumMod val="25000"/>
                  </a:schemeClr>
                </a:solidFill>
                <a:ea typeface="Arial Unicode MS" pitchFamily="34" charset="-128"/>
                <a:cs typeface="Arial Unicode MS" pitchFamily="34" charset="-128"/>
              </a:rPr>
              <a:t>to measure your campaign performance in Google </a:t>
            </a:r>
            <a:r>
              <a:rPr lang="en-IN" sz="2600" b="1" dirty="0" err="1" smtClean="0">
                <a:solidFill>
                  <a:schemeClr val="bg2">
                    <a:lumMod val="25000"/>
                  </a:schemeClr>
                </a:solidFill>
                <a:ea typeface="Arial Unicode MS" pitchFamily="34" charset="-128"/>
                <a:cs typeface="Arial Unicode MS" pitchFamily="34" charset="-128"/>
              </a:rPr>
              <a:t>AdWords</a:t>
            </a:r>
            <a:r>
              <a:rPr lang="en-IN" sz="2600" b="1" dirty="0" smtClean="0">
                <a:solidFill>
                  <a:schemeClr val="bg2">
                    <a:lumMod val="25000"/>
                  </a:schemeClr>
                </a:solidFill>
                <a:ea typeface="Arial Unicode MS" pitchFamily="34" charset="-128"/>
                <a:cs typeface="Arial Unicode MS" pitchFamily="34" charset="-128"/>
              </a:rPr>
              <a:t> and Google Analytics.</a:t>
            </a:r>
          </a:p>
          <a:p>
            <a:pPr>
              <a:spcBef>
                <a:spcPct val="20000"/>
              </a:spcBef>
            </a:pPr>
            <a:endParaRPr lang="en-IN" sz="26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631216"/>
          </a:xfrm>
          <a:prstGeom prst="rect">
            <a:avLst/>
          </a:prstGeom>
        </p:spPr>
        <p:txBody>
          <a:bodyPr wrap="square">
            <a:spAutoFit/>
          </a:bodyPr>
          <a:lstStyle/>
          <a:p>
            <a:pPr lvl="0">
              <a:spcBef>
                <a:spcPct val="0"/>
              </a:spcBef>
            </a:pPr>
            <a:r>
              <a:rPr lang="en-IN" sz="2500" b="1" dirty="0" smtClean="0">
                <a:solidFill>
                  <a:schemeClr val="accent6">
                    <a:lumMod val="75000"/>
                  </a:schemeClr>
                </a:solidFill>
                <a:latin typeface="Georgia" pitchFamily="18" charset="0"/>
              </a:rPr>
              <a:t>The goals of your campaign will determine which metrics to monitor in YouTube, </a:t>
            </a:r>
            <a:r>
              <a:rPr lang="en-IN" sz="2500" b="1" dirty="0" err="1" smtClean="0">
                <a:solidFill>
                  <a:schemeClr val="accent6">
                    <a:lumMod val="75000"/>
                  </a:schemeClr>
                </a:solidFill>
                <a:latin typeface="Georgia" pitchFamily="18" charset="0"/>
              </a:rPr>
              <a:t>AdWords</a:t>
            </a:r>
            <a:r>
              <a:rPr lang="en-IN" sz="2500" b="1" dirty="0" smtClean="0">
                <a:solidFill>
                  <a:schemeClr val="accent6">
                    <a:lumMod val="75000"/>
                  </a:schemeClr>
                </a:solidFill>
                <a:latin typeface="Georgia" pitchFamily="18" charset="0"/>
              </a:rPr>
              <a:t>, or Analytics and suggested metrics for each goal type are provided below.</a:t>
            </a:r>
          </a:p>
        </p:txBody>
      </p:sp>
      <p:pic>
        <p:nvPicPr>
          <p:cNvPr id="7" name="Picture 6" descr="https://s3.amazonaws.com/Supermetrics/images/ti1.png"/>
          <p:cNvPicPr/>
          <p:nvPr/>
        </p:nvPicPr>
        <p:blipFill>
          <a:blip r:embed="rId3"/>
          <a:srcRect/>
          <a:stretch>
            <a:fillRect/>
          </a:stretch>
        </p:blipFill>
        <p:spPr bwMode="auto">
          <a:xfrm>
            <a:off x="838200" y="2495550"/>
            <a:ext cx="6781800" cy="1905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View performance</a:t>
            </a:r>
          </a:p>
        </p:txBody>
      </p:sp>
      <p:sp>
        <p:nvSpPr>
          <p:cNvPr id="6" name="Rectangle 5"/>
          <p:cNvSpPr/>
          <p:nvPr/>
        </p:nvSpPr>
        <p:spPr>
          <a:xfrm>
            <a:off x="533400" y="1657350"/>
            <a:ext cx="8001000" cy="1938992"/>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In your Google </a:t>
            </a:r>
            <a:r>
              <a:rPr lang="en-IN" sz="2400" b="1" dirty="0" err="1" smtClean="0">
                <a:solidFill>
                  <a:schemeClr val="bg2">
                    <a:lumMod val="25000"/>
                  </a:schemeClr>
                </a:solidFill>
              </a:rPr>
              <a:t>AdWords</a:t>
            </a:r>
            <a:r>
              <a:rPr lang="en-IN" sz="2400" b="1" dirty="0" smtClean="0">
                <a:solidFill>
                  <a:schemeClr val="bg2">
                    <a:lumMod val="25000"/>
                  </a:schemeClr>
                </a:solidFill>
              </a:rPr>
              <a:t> account, you will see raw numbers of views in addition to the view rate which advertisers are already familiar with</a:t>
            </a:r>
            <a:r>
              <a:rPr lang="en-IN" sz="2400" b="1" dirty="0" smtClean="0">
                <a:solidFill>
                  <a:schemeClr val="bg2">
                    <a:lumMod val="25000"/>
                  </a:schemeClr>
                </a:solidFill>
              </a:rPr>
              <a:t>.</a:t>
            </a:r>
          </a:p>
          <a:p>
            <a:pPr marL="341313" indent="-341313">
              <a:spcBef>
                <a:spcPct val="0"/>
              </a:spcBef>
              <a:buFont typeface="Arial" pitchFamily="34" charset="0"/>
              <a:buChar char="•"/>
            </a:pPr>
            <a:r>
              <a:rPr lang="en-US" sz="2400" dirty="0" smtClean="0"/>
              <a:t>These metrics indicate how many people are becoming aware of your brand</a:t>
            </a:r>
            <a:r>
              <a:rPr lang="en-US" sz="2400" dirty="0" smtClean="0"/>
              <a:t>.</a:t>
            </a:r>
            <a:endParaRPr lang="en-IN" sz="2400" b="1" dirty="0" smtClean="0">
              <a:solidFill>
                <a:schemeClr val="bg2">
                  <a:lumMod val="25000"/>
                </a:schemeClr>
              </a:solidFill>
            </a:endParaRPr>
          </a:p>
        </p:txBody>
      </p:sp>
      <p:pic>
        <p:nvPicPr>
          <p:cNvPr id="7" name="Picture 6" descr="https://s3.amazonaws.com/Supermetrics/images/ti2.png"/>
          <p:cNvPicPr/>
          <p:nvPr/>
        </p:nvPicPr>
        <p:blipFill>
          <a:blip r:embed="rId3"/>
          <a:srcRect/>
          <a:stretch>
            <a:fillRect/>
          </a:stretch>
        </p:blipFill>
        <p:spPr bwMode="auto">
          <a:xfrm>
            <a:off x="1143000" y="3714750"/>
            <a:ext cx="5911215" cy="762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971550"/>
            <a:ext cx="7848600" cy="600164"/>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Reach</a:t>
            </a:r>
          </a:p>
        </p:txBody>
      </p:sp>
      <p:sp>
        <p:nvSpPr>
          <p:cNvPr id="6" name="Rectangle 5"/>
          <p:cNvSpPr/>
          <p:nvPr/>
        </p:nvSpPr>
        <p:spPr>
          <a:xfrm>
            <a:off x="381000" y="1962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Reach is how many people viewed your ad and how often your ad was shown to each person (as determined by cookies). You can also see how many times it was viewed for each viewer.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1239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Video </a:t>
            </a:r>
            <a:r>
              <a:rPr lang="en-IN" sz="3000" b="1" dirty="0" smtClean="0">
                <a:solidFill>
                  <a:schemeClr val="accent6">
                    <a:lumMod val="75000"/>
                  </a:schemeClr>
                </a:solidFill>
                <a:latin typeface="Georgia" pitchFamily="18" charset="0"/>
              </a:rPr>
              <a:t>playtime (Watch Rate)</a:t>
            </a:r>
          </a:p>
        </p:txBody>
      </p:sp>
      <p:sp>
        <p:nvSpPr>
          <p:cNvPr id="6" name="Rectangle 5"/>
          <p:cNvSpPr/>
          <p:nvPr/>
        </p:nvSpPr>
        <p:spPr>
          <a:xfrm>
            <a:off x="609600" y="2038350"/>
            <a:ext cx="7543800" cy="1569660"/>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This measures how much of your video was viewed in quartiles: 25%, 50%, 75%, and 100%. If viewers rarely make it past that first quartile, it does not mean completing scrapping the video.</a:t>
            </a:r>
            <a:endParaRPr lang="en-IN" sz="2400" b="1" dirty="0" smtClean="0">
              <a:solidFill>
                <a:schemeClr val="bg2">
                  <a:lumMod val="2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Segments – Network</a:t>
            </a:r>
          </a:p>
        </p:txBody>
      </p:sp>
      <p:sp>
        <p:nvSpPr>
          <p:cNvPr id="6" name="Rectangle 5"/>
          <p:cNvSpPr/>
          <p:nvPr/>
        </p:nvSpPr>
        <p:spPr>
          <a:xfrm>
            <a:off x="457200" y="1581150"/>
            <a:ext cx="7924800" cy="3046988"/>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Video Discovery ads (formerly known as In-Display ads) are shown next to related videos or in a YouTube search results page</a:t>
            </a:r>
            <a:r>
              <a:rPr lang="en-IN" sz="2400" b="1" dirty="0" smtClean="0">
                <a:solidFill>
                  <a:schemeClr val="bg2">
                    <a:lumMod val="25000"/>
                  </a:schemeClr>
                </a:solidFill>
              </a:rPr>
              <a:t>.</a:t>
            </a:r>
          </a:p>
          <a:p>
            <a:pPr marL="341313" lvl="0" indent="-341313">
              <a:spcBef>
                <a:spcPct val="0"/>
              </a:spcBef>
              <a:buFont typeface="Arial" pitchFamily="34" charset="0"/>
              <a:buChar char="•"/>
            </a:pPr>
            <a:r>
              <a:rPr lang="en-IN" sz="2400" b="1" dirty="0" smtClean="0">
                <a:solidFill>
                  <a:schemeClr val="bg2">
                    <a:lumMod val="25000"/>
                  </a:schemeClr>
                </a:solidFill>
              </a:rPr>
              <a:t> </a:t>
            </a:r>
            <a:r>
              <a:rPr lang="en-IN" sz="2400" b="1" dirty="0" smtClean="0">
                <a:solidFill>
                  <a:schemeClr val="bg2">
                    <a:lumMod val="25000"/>
                  </a:schemeClr>
                </a:solidFill>
              </a:rPr>
              <a:t>In-stream ads are shown on YouTube as well as the Google Display Network. </a:t>
            </a:r>
            <a:endParaRPr lang="en-IN" sz="2400" b="1" dirty="0" smtClean="0">
              <a:solidFill>
                <a:schemeClr val="bg2">
                  <a:lumMod val="25000"/>
                </a:schemeClr>
              </a:solidFill>
            </a:endParaRPr>
          </a:p>
          <a:p>
            <a:pPr marL="341313" lvl="0" indent="-341313">
              <a:spcBef>
                <a:spcPct val="0"/>
              </a:spcBef>
              <a:buFont typeface="Arial" pitchFamily="34" charset="0"/>
              <a:buChar char="•"/>
            </a:pPr>
            <a:r>
              <a:rPr lang="en-IN" sz="2400" b="1" dirty="0" smtClean="0">
                <a:solidFill>
                  <a:schemeClr val="bg2">
                    <a:lumMod val="25000"/>
                  </a:schemeClr>
                </a:solidFill>
              </a:rPr>
              <a:t>Since </a:t>
            </a:r>
            <a:r>
              <a:rPr lang="en-IN" sz="2400" b="1" dirty="0" smtClean="0">
                <a:solidFill>
                  <a:schemeClr val="bg2">
                    <a:lumMod val="25000"/>
                  </a:schemeClr>
                </a:solidFill>
              </a:rPr>
              <a:t>these are very different networks, you want to know if one format is better than the other both in terms of cost as well as views.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590550"/>
            <a:ext cx="7848600" cy="553998"/>
          </a:xfrm>
          <a:prstGeom prst="rect">
            <a:avLst/>
          </a:prstGeom>
        </p:spPr>
        <p:txBody>
          <a:bodyPr wrap="square">
            <a:spAutoFit/>
          </a:bodyPr>
          <a:lstStyle/>
          <a:p>
            <a:pPr lvl="0" algn="ctr">
              <a:spcBef>
                <a:spcPct val="0"/>
              </a:spcBef>
            </a:pPr>
            <a:r>
              <a:rPr lang="en-IN" sz="3000" b="1" dirty="0" smtClean="0">
                <a:solidFill>
                  <a:schemeClr val="accent6">
                    <a:lumMod val="75000"/>
                  </a:schemeClr>
                </a:solidFill>
                <a:latin typeface="Georgia" pitchFamily="18" charset="0"/>
              </a:rPr>
              <a:t>Segments – Network</a:t>
            </a:r>
          </a:p>
        </p:txBody>
      </p:sp>
      <p:pic>
        <p:nvPicPr>
          <p:cNvPr id="7" name="Picture 6" descr="https://s3.amazonaws.com/Supermetrics/images/ti3.png"/>
          <p:cNvPicPr/>
          <p:nvPr/>
        </p:nvPicPr>
        <p:blipFill>
          <a:blip r:embed="rId3"/>
          <a:srcRect/>
          <a:stretch>
            <a:fillRect/>
          </a:stretch>
        </p:blipFill>
        <p:spPr bwMode="auto">
          <a:xfrm>
            <a:off x="1219200" y="1276350"/>
            <a:ext cx="6934200" cy="312801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1182</TotalTime>
  <Words>544</Words>
  <Application>Microsoft Office PowerPoint</Application>
  <PresentationFormat>On-screen Show (16:9)</PresentationFormat>
  <Paragraphs>37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180</cp:revision>
  <dcterms:created xsi:type="dcterms:W3CDTF">2017-04-01T05:57:38Z</dcterms:created>
  <dcterms:modified xsi:type="dcterms:W3CDTF">2017-06-02T15:48:18Z</dcterms:modified>
</cp:coreProperties>
</file>